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87" r:id="rId4"/>
    <p:sldId id="293" r:id="rId5"/>
    <p:sldId id="263" r:id="rId6"/>
    <p:sldId id="285" r:id="rId7"/>
    <p:sldId id="296" r:id="rId8"/>
    <p:sldId id="292" r:id="rId9"/>
    <p:sldId id="279" r:id="rId10"/>
    <p:sldId id="262" r:id="rId11"/>
    <p:sldId id="259" r:id="rId12"/>
    <p:sldId id="260" r:id="rId13"/>
    <p:sldId id="274" r:id="rId14"/>
    <p:sldId id="29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93"/>
            <p14:sldId id="263"/>
            <p14:sldId id="285"/>
            <p14:sldId id="296"/>
            <p14:sldId id="292"/>
            <p14:sldId id="279"/>
            <p14:sldId id="262"/>
            <p14:sldId id="259"/>
            <p14:sldId id="260"/>
            <p14:sldId id="27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8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Describe basic structure of a neuron.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idea of one-way info </a:t>
            </a:r>
            <a:r>
              <a:rPr lang="en-US" dirty="0" err="1"/>
              <a:t>transission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0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56C3E-B892-E240-8DB6-B160AA827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32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68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3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2404534"/>
            <a:ext cx="8677655" cy="1646302"/>
          </a:xfrm>
        </p:spPr>
        <p:txBody>
          <a:bodyPr/>
          <a:lstStyle/>
          <a:p>
            <a:r>
              <a:rPr lang="en-US" dirty="0"/>
              <a:t>From Biological Neurons to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M. Irving, Ph.D.</a:t>
            </a:r>
          </a:p>
          <a:p>
            <a:r>
              <a:rPr lang="en-US"/>
              <a:t>Updated 06/04/21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Organized into Networks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741" y="1269999"/>
            <a:ext cx="2770095" cy="49651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5B1A49-B468-7444-A891-8E25C728BBA9}"/>
              </a:ext>
            </a:extLst>
          </p:cNvPr>
          <p:cNvSpPr txBox="1"/>
          <p:nvPr/>
        </p:nvSpPr>
        <p:spPr>
          <a:xfrm>
            <a:off x="4002243" y="1600200"/>
            <a:ext cx="3899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Neurons are often arranged in a highly-organized multi-layered network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Information enters the network at specific layers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information is processed and passed onto the next layer, and so 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 that interact strongly will make their connection stronger.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18" y="2160589"/>
            <a:ext cx="3449784" cy="3880773"/>
          </a:xfrm>
        </p:spPr>
        <p:txBody>
          <a:bodyPr/>
          <a:lstStyle/>
          <a:p>
            <a:r>
              <a:rPr lang="en-US" dirty="0"/>
              <a:t>Weakly/poorly activated neurons will weaken their connections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233" y="1557373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5" y="1941697"/>
            <a:ext cx="3449783" cy="4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767"/>
            <a:ext cx="5705061" cy="21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82" y="2140711"/>
            <a:ext cx="5217394" cy="3880773"/>
          </a:xfrm>
        </p:spPr>
        <p:txBody>
          <a:bodyPr/>
          <a:lstStyle/>
          <a:p>
            <a:r>
              <a:rPr lang="en-US" dirty="0"/>
              <a:t>Artificial Neural Networks mimic the activity of bio neurons:</a:t>
            </a:r>
          </a:p>
          <a:p>
            <a:r>
              <a:rPr lang="en-US" dirty="0"/>
              <a:t>They take in lots of inputs from other neurons.</a:t>
            </a:r>
          </a:p>
          <a:p>
            <a:r>
              <a:rPr lang="en-US" dirty="0"/>
              <a:t>They sum up the input signal inside their cell bodies and then depending on the signal and then pass that message onto the next neurons.</a:t>
            </a:r>
          </a:p>
          <a:p>
            <a:r>
              <a:rPr lang="en-US" dirty="0"/>
              <a:t>The different properties of the cells (like activation functions) result in different information being shared.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270000"/>
            <a:ext cx="4104661" cy="2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1F0-6585-6B46-A8B6-8CF781B4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Notebook…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1DA89-5B7D-DE4D-88C6-CC7128FC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3DB2B-1C1F-A243-A9FA-294FD77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4" y="707712"/>
            <a:ext cx="5177084" cy="27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TOPICS TO COVER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459810"/>
            <a:ext cx="3856774" cy="2027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Anatomy of a Neuron</a:t>
            </a:r>
          </a:p>
          <a:p>
            <a:r>
              <a:rPr lang="en-US">
                <a:solidFill>
                  <a:srgbClr val="FFFFFF"/>
                </a:solidFill>
              </a:rPr>
              <a:t>How Neurons Process Info</a:t>
            </a:r>
          </a:p>
          <a:p>
            <a:r>
              <a:rPr lang="en-US">
                <a:solidFill>
                  <a:srgbClr val="FFFFFF"/>
                </a:solidFill>
              </a:rPr>
              <a:t>Strengthening / Weakening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0" y="4547108"/>
            <a:ext cx="8298930" cy="205539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Neurons are shaped kind of like a tree. </a:t>
            </a:r>
          </a:p>
          <a:p>
            <a:pPr lvl="1"/>
            <a:r>
              <a:rPr lang="en-US" sz="2000" dirty="0"/>
              <a:t>There are branches with leaves at the top (the dendrites/soma)</a:t>
            </a:r>
          </a:p>
          <a:p>
            <a:pPr lvl="1"/>
            <a:r>
              <a:rPr lang="en-US" sz="2000" dirty="0"/>
              <a:t>It has a long trunk (the axon)</a:t>
            </a:r>
          </a:p>
          <a:p>
            <a:pPr lvl="1"/>
            <a:r>
              <a:rPr lang="en-US" sz="2000" dirty="0"/>
              <a:t>The trunk ends with roots that connect to other neurons (the axon terminals)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8" y="1103069"/>
            <a:ext cx="6292859" cy="3099816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89119E-5AE7-5B40-A54A-3A6768C8F5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6103" y="816638"/>
            <a:ext cx="2829464" cy="3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404"/>
            <a:ext cx="8596668" cy="12643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Lots of neurons (hundreds-thousands) act as Inputs to the neuron by connecting to the neuron’s branches.</a:t>
            </a:r>
          </a:p>
          <a:p>
            <a:pPr lvl="1"/>
            <a:r>
              <a:rPr lang="en-US" b="1" dirty="0"/>
              <a:t>These are called “synapses” </a:t>
            </a:r>
          </a:p>
          <a:p>
            <a:pPr lvl="1"/>
            <a:r>
              <a:rPr lang="en-US" b="1" dirty="0"/>
              <a:t>Neurons released Neurotransmitters to send information across a synapse</a:t>
            </a:r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281D026-9B23-BE44-B258-016ADC92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4901" y="1208967"/>
            <a:ext cx="2869101" cy="3484108"/>
          </a:xfrm>
          <a:prstGeom prst="rect">
            <a:avLst/>
          </a:prstGeom>
        </p:spPr>
      </p:pic>
      <p:pic>
        <p:nvPicPr>
          <p:cNvPr id="1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D94B76-B03A-A442-B882-42C42AF1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6" y="1579783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Neurons are Like Batteries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3722" y="2562832"/>
            <a:ext cx="6389191" cy="2796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50F004-CB08-8045-A238-24BD29F58700}"/>
              </a:ext>
            </a:extLst>
          </p:cNvPr>
          <p:cNvSpPr txBox="1"/>
          <p:nvPr/>
        </p:nvSpPr>
        <p:spPr>
          <a:xfrm>
            <a:off x="284769" y="833546"/>
            <a:ext cx="7595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like electrical circuits with batteries.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have a certain resting voltage (~ -70mV).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Normally, neurons are NOT firing. They are waiting for input, sitting at a specific voltage.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D660FC5-E8DD-E142-802B-1B08135EA2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69894" y="2562832"/>
            <a:ext cx="3022176" cy="2618014"/>
          </a:xfrm>
          <a:prstGeom prst="rect">
            <a:avLst/>
          </a:prstGeom>
        </p:spPr>
      </p:pic>
      <p:pic>
        <p:nvPicPr>
          <p:cNvPr id="2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D9CA7-8882-AF4F-A1D9-E37B468440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749" y="6974862"/>
            <a:ext cx="2938097" cy="22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55"/>
            <a:ext cx="8596668" cy="1320800"/>
          </a:xfrm>
        </p:spPr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0695" y="2009086"/>
            <a:ext cx="3884261" cy="3005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92D188-DB47-644C-A1A2-1DC7AE02EC7E}"/>
              </a:ext>
            </a:extLst>
          </p:cNvPr>
          <p:cNvSpPr/>
          <p:nvPr/>
        </p:nvSpPr>
        <p:spPr>
          <a:xfrm>
            <a:off x="261740" y="697769"/>
            <a:ext cx="10044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Neurotransmitters open special pores in the neuron that let in ions (electricity)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change in electrical input will change the Voltage of the neuron.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the voltage crosses a special </a:t>
            </a:r>
            <a:r>
              <a:rPr lang="en-US" b="1" dirty="0"/>
              <a:t>threshold value</a:t>
            </a:r>
            <a:r>
              <a:rPr lang="en-US" dirty="0"/>
              <a:t> (~-55mV, but varies by neuron)</a:t>
            </a:r>
            <a:r>
              <a:rPr lang="en-US" b="1" dirty="0"/>
              <a:t> , </a:t>
            </a:r>
            <a:r>
              <a:rPr lang="en-US" dirty="0"/>
              <a:t>it will fire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D17152-9313-AF4D-B8DC-97114512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8" y="2220807"/>
            <a:ext cx="5380715" cy="348074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AEB714-AE67-1A46-A830-0AF8D2CE3F5F}"/>
              </a:ext>
            </a:extLst>
          </p:cNvPr>
          <p:cNvCxnSpPr>
            <a:cxnSpLocks/>
          </p:cNvCxnSpPr>
          <p:nvPr/>
        </p:nvCxnSpPr>
        <p:spPr>
          <a:xfrm flipV="1">
            <a:off x="4975668" y="3751729"/>
            <a:ext cx="1344450" cy="10477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Neurons are Like Batteries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14" y="4094362"/>
            <a:ext cx="4344909" cy="2488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038C62-B08F-2F40-92E3-E7D8464B65A1}"/>
              </a:ext>
            </a:extLst>
          </p:cNvPr>
          <p:cNvSpPr/>
          <p:nvPr/>
        </p:nvSpPr>
        <p:spPr>
          <a:xfrm>
            <a:off x="4837765" y="1002397"/>
            <a:ext cx="4983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Some inputs decrease the neuron’s voltage (less likely to fire).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Some inputs increase the neuron’s voltage (more likely to fire).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1E0B-2622-B848-AC9D-2F2B64E9D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3068" y="933140"/>
            <a:ext cx="3092955" cy="244092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8768338F-1C47-E94E-A53A-E596542247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86" y="719169"/>
            <a:ext cx="1726605" cy="24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07C3FE-0152-DC4C-8F6B-DEBEB2D66FD3}"/>
              </a:ext>
            </a:extLst>
          </p:cNvPr>
          <p:cNvSpPr/>
          <p:nvPr/>
        </p:nvSpPr>
        <p:spPr>
          <a:xfrm>
            <a:off x="125636" y="3540309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the </a:t>
            </a:r>
            <a:r>
              <a:rPr lang="en-US" b="1" dirty="0"/>
              <a:t>SUMMED INPUT </a:t>
            </a:r>
            <a:r>
              <a:rPr lang="en-US" dirty="0"/>
              <a:t>of all neurons is greater than the neuron’s threshold: the neuron fires. 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A0554-FE8C-6A47-8B9B-5DF3B66756AE}"/>
              </a:ext>
            </a:extLst>
          </p:cNvPr>
          <p:cNvSpPr/>
          <p:nvPr/>
        </p:nvSpPr>
        <p:spPr>
          <a:xfrm>
            <a:off x="5257800" y="5629115"/>
            <a:ext cx="42089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After the neuron fires, it releases its own NTs onto the NEXT neurons.</a:t>
            </a:r>
          </a:p>
          <a:p>
            <a:endParaRPr lang="en-US" dirty="0"/>
          </a:p>
        </p:txBody>
      </p:sp>
      <p:pic>
        <p:nvPicPr>
          <p:cNvPr id="13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B4A032B-4BBF-2F47-9B2F-F59C8704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932" y="4094362"/>
            <a:ext cx="3447957" cy="14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12" y="208737"/>
            <a:ext cx="8596668" cy="1320800"/>
          </a:xfrm>
        </p:spPr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32429" y="2302434"/>
            <a:ext cx="5923802" cy="4442852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56" y="811921"/>
            <a:ext cx="4354224" cy="1791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9ED53-B09E-F54C-9A4B-A8B8A271D4E4}"/>
              </a:ext>
            </a:extLst>
          </p:cNvPr>
          <p:cNvSpPr txBox="1"/>
          <p:nvPr/>
        </p:nvSpPr>
        <p:spPr>
          <a:xfrm>
            <a:off x="231656" y="981634"/>
            <a:ext cx="4354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Traveling Through a Neuron to the next Neuron is called </a:t>
            </a:r>
            <a:r>
              <a:rPr lang="en-US" b="1" dirty="0"/>
              <a:t>“forward propagation”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more information/excitation a neuron receives, the more information/neurotransmitter it sends to the next neurons.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46" y="182410"/>
            <a:ext cx="8596668" cy="1320800"/>
          </a:xfrm>
        </p:spPr>
        <p:txBody>
          <a:bodyPr/>
          <a:lstStyle/>
          <a:p>
            <a:r>
              <a:rPr lang="en-US" b="1" dirty="0"/>
              <a:t>Many</a:t>
            </a:r>
            <a:r>
              <a:rPr lang="en-US" dirty="0"/>
              <a:t> Types of Neurons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372" y="3011114"/>
            <a:ext cx="5801784" cy="3004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252B22-B82F-F64D-B3BD-0739709FCB1C}"/>
              </a:ext>
            </a:extLst>
          </p:cNvPr>
          <p:cNvSpPr txBox="1"/>
          <p:nvPr/>
        </p:nvSpPr>
        <p:spPr>
          <a:xfrm>
            <a:off x="166346" y="906074"/>
            <a:ext cx="6623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many types of neurons with different properties.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have different resting voltages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release different neurotransmitters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affect other neurons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514</Words>
  <Application>Microsoft Macintosh PowerPoint</Application>
  <PresentationFormat>Widescreen</PresentationFormat>
  <Paragraphs>68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From Biological Neurons to Artificial Neural Networks</vt:lpstr>
      <vt:lpstr>TOPICS TO COVER</vt:lpstr>
      <vt:lpstr>Anatomy of a Neuron I</vt:lpstr>
      <vt:lpstr>Anatomy of a Neuron II</vt:lpstr>
      <vt:lpstr>Neurons are Like Batteries</vt:lpstr>
      <vt:lpstr>How Neurons communicate</vt:lpstr>
      <vt:lpstr>Neurons are Like Batteries</vt:lpstr>
      <vt:lpstr>Example Information Processing</vt:lpstr>
      <vt:lpstr>Many Types of Neurons </vt:lpstr>
      <vt:lpstr>Neurons are Organized into Networks</vt:lpstr>
      <vt:lpstr>Strengthening of Connections</vt:lpstr>
      <vt:lpstr>Weakening of Connections / Negative Feedback </vt:lpstr>
      <vt:lpstr>From Bio to Artificial</vt:lpstr>
      <vt:lpstr>Now Back to the Notebook…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Biological Neurons to Artificial Neural Networks</dc:title>
  <dc:creator>James Irving, Ph.D.</dc:creator>
  <cp:lastModifiedBy>James Irving, Ph.D.</cp:lastModifiedBy>
  <cp:revision>25</cp:revision>
  <dcterms:created xsi:type="dcterms:W3CDTF">2020-10-19T18:32:20Z</dcterms:created>
  <dcterms:modified xsi:type="dcterms:W3CDTF">2021-06-04T15:55:42Z</dcterms:modified>
</cp:coreProperties>
</file>